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83ada8fb404144" /><Relationship Type="http://schemas.openxmlformats.org/officeDocument/2006/relationships/extended-properties" Target="/docProps/app.xml" Id="R3ec84ba5ab7d421d" /><Relationship Type="http://schemas.openxmlformats.org/officeDocument/2006/relationships/officeDocument" Target="/ppt/presentation.xml" Id="R19d6becb87d747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81f16e08ec46b2"/>
  </p:sldMasterIdLst>
  <p:notesMasterIdLst>
    <p:notesMasterId xmlns:r="http://schemas.openxmlformats.org/officeDocument/2006/relationships" r:id="R277bdd25fac649a1"/>
  </p:notesMasterIdLst>
  <p:sldIdLst>
    <p:sldId xmlns:r="http://schemas.openxmlformats.org/officeDocument/2006/relationships" id="256" r:id="Re4ff45b7f109455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2d31ce00944ca7" /><Relationship Type="http://schemas.openxmlformats.org/officeDocument/2006/relationships/slideMaster" Target="/ppt/slideMasters/slideMaster1.xml" Id="R8381f16e08ec46b2" /><Relationship Type="http://schemas.openxmlformats.org/officeDocument/2006/relationships/notesMaster" Target="/ppt/notesMasters/notesMaster1.xml" Id="R277bdd25fac649a1" /><Relationship Type="http://schemas.openxmlformats.org/officeDocument/2006/relationships/presProps" Target="/ppt/presProps.xml" Id="R38e9c1fd1e4a4cfb" /><Relationship Type="http://schemas.openxmlformats.org/officeDocument/2006/relationships/tableStyles" Target="/ppt/tableStyles.xml" Id="R2b792011906f4270" /><Relationship Type="http://schemas.openxmlformats.org/officeDocument/2006/relationships/slide" Target="/ppt/slides/slide1.xml" Id="Re4ff45b7f10945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5e8efda50146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a6b2627e0a425d" /><Relationship Type="http://schemas.openxmlformats.org/officeDocument/2006/relationships/notesMaster" Target="/ppt/notesMasters/notesMaster1.xml" Id="Rc9d772a64a2540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PhanthyWork 的定位，是面向个人与组织的 AI 工作台，也是连接模型能力与业务应用的产品入口。底层模型提供通用智能，工作台将这些能力组织到真实任务中：使用者提出目标、提供业务材料，Agent 规划步骤并调用工具，协助完成内容生产和应用开发。平台通过多模型统一接入、文件与工具协同，以及专家和 Skills 的方法复用，支持从需求分析到代码与文件交付的过程。成果可以是一套预算管理系统、一款会议通知工具，也可以是交互式可视化应用。它的战略价值在于，把模型能力接入日常工作，让业务经验有机会转化为可复用的软件工具，持续扩大 AI 能够服务的场景。下面用公开的应用成果展示这些能力的具体落点。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三版共用同一套产品定位、六项核心能力、交付形式和战略价值，仅调整版式。产品描述依据 src/lib/work-story-product-intro.ts。战略定位为本次展厅的产品叙事，不代表已验证市场份额或经营指标。具体模型、工具与权限以客户端实际可用配置为准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a63b351572484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d0df3e62d0422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28673c46147f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b3cbaa5ca14a3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451e25d98b4e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31133080b345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9BB7EA-B6B4-4F8B-8C7D-CD369A0E6A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E9E44DB-764E-48AC-9EA1-AD5039FAC9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39D399B-A6B7-4265-8EE6-8E10181E07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97F3BDB-DE72-4DBD-95D8-9DB0A106A7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66A5C62-7B6F-4BE2-BE71-48909874DA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55B4008-AF93-4C04-B3C3-006A70B047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5974444-7D6B-4562-BEFF-4EAAF3E04B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3F20BC7-5576-4053-A746-EB79A4C6CD6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6CC6F6-D846-4231-8B4F-A3ECC8D837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C642F2-34F3-452C-9A35-15EDCB0D78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69b7f5f42a47fa" /><Relationship Type="http://schemas.openxmlformats.org/officeDocument/2006/relationships/slideLayout" Target="/ppt/slideLayouts/slideLayout1.xml" Id="Rb25fc03b0ed54dd7" /><Relationship Type="http://schemas.openxmlformats.org/officeDocument/2006/relationships/slideLayout" Target="/ppt/slideLayouts/slideLayout2.xml" Id="R3db4412eef7740b5" /><Relationship Type="http://schemas.openxmlformats.org/officeDocument/2006/relationships/slideLayout" Target="/ppt/slideLayouts/slideLayout3.xml" Id="Rf5c3d6aa3421423e" /><Relationship Type="http://schemas.openxmlformats.org/officeDocument/2006/relationships/slideLayout" Target="/ppt/slideLayouts/slideLayout4.xml" Id="R463f2ddae1c04df9" /><Relationship Type="http://schemas.openxmlformats.org/officeDocument/2006/relationships/slideLayout" Target="/ppt/slideLayouts/slideLayout5.xml" Id="Rad1620192fd74f77" /><Relationship Type="http://schemas.openxmlformats.org/officeDocument/2006/relationships/slideLayout" Target="/ppt/slideLayouts/slideLayout6.xml" Id="Rc2021152e1b149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5fc03b0ed54dd7"/>
    <p:sldLayoutId xmlns:r="http://schemas.openxmlformats.org/officeDocument/2006/relationships" id="2147483650" r:id="R3db4412eef7740b5"/>
    <p:sldLayoutId xmlns:r="http://schemas.openxmlformats.org/officeDocument/2006/relationships" id="2147483651" r:id="Rf5c3d6aa3421423e"/>
    <p:sldLayoutId xmlns:r="http://schemas.openxmlformats.org/officeDocument/2006/relationships" id="2147483652" r:id="R463f2ddae1c04df9"/>
    <p:sldLayoutId xmlns:r="http://schemas.openxmlformats.org/officeDocument/2006/relationships" id="2147483653" r:id="Rad1620192fd74f77"/>
    <p:sldLayoutId xmlns:r="http://schemas.openxmlformats.org/officeDocument/2006/relationships" id="2147483654" r:id="Rc2021152e1b149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93cb621172426f" /><Relationship Type="http://schemas.openxmlformats.org/officeDocument/2006/relationships/notesSlide" Target="/ppt/notesSlides/notesSlide1.xml" Id="R9a0ed5a67e6449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2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PhanthyWork · AI 工作台">
            <a:extLst xmlns:a="http://schemas.openxmlformats.org/drawingml/2006/main">
              <a:ext uri="{FF2B5EF4-FFF2-40B4-BE49-F238E27FC236}">
                <a16:creationId xmlns:a16="http://schemas.microsoft.com/office/drawing/2014/main" id="{3D62F437-3657-49FA-ABB1-534EE27A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"/>
            <a:ext cx="1371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F2F6F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3600" b="1">
                <a:solidFill>
                  <a:srgbClr val="F2F6F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1">
                <a:solidFill>
                  <a:srgbClr val="F2F6FA"/>
                </a:solidFill>
                <a:latin typeface="Arial Unicode MS"/>
                <a:ea typeface="Arial Unicode MS"/>
                <a:cs typeface="Arial Unicode MS"/>
              </a:rPr>
              <a:t>PhanthyWork · AI 工作台</a:t>
            </a:r>
          </a:p>
        </p:txBody>
      </p:sp>
      <p:sp>
        <p:nvSpPr>
          <p:cNvPr id="2" name="面向个人与组织的 AI 应用生产入口">
            <a:extLst xmlns:a="http://schemas.openxmlformats.org/drawingml/2006/main">
              <a:ext uri="{FF2B5EF4-FFF2-40B4-BE49-F238E27FC236}">
                <a16:creationId xmlns:a16="http://schemas.microsoft.com/office/drawing/2014/main" id="{D003950F-602F-43CD-A75B-9EE9A677A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00175"/>
            <a:ext cx="1371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36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面向个人与组织的 AI 应用生产入口</a:t>
            </a:r>
          </a:p>
        </p:txBody>
      </p:sp>
      <p:sp>
        <p:nvSpPr>
          <p:cNvPr id="3" name="连接底层模型能力与上层业务场景，将需求转化为可执行任务与可复用应用。">
            <a:extLst xmlns:a="http://schemas.openxmlformats.org/drawingml/2006/main">
              <a:ext uri="{FF2B5EF4-FFF2-40B4-BE49-F238E27FC236}">
                <a16:creationId xmlns:a16="http://schemas.microsoft.com/office/drawing/2014/main" id="{8D31D6EC-9E77-4CD0-BBCC-2D74883D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0275"/>
            <a:ext cx="1371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175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连接底层模型能力与上层业务场景，将需求转化为可执行任务与可复用应用。</a:t>
            </a:r>
          </a:p>
        </p:txBody>
      </p:sp>
      <p:sp>
        <p:nvSpPr>
          <p:cNvPr id="4" name="多模型统一接入">
            <a:extLst xmlns:a="http://schemas.openxmlformats.org/drawingml/2006/main">
              <a:ext uri="{FF2B5EF4-FFF2-40B4-BE49-F238E27FC236}">
                <a16:creationId xmlns:a16="http://schemas.microsoft.com/office/drawing/2014/main" id="{36610224-7AB9-4E54-A8D4-D94625E9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33750"/>
            <a:ext cx="4143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多模型统一接入</a:t>
            </a:r>
          </a:p>
        </p:txBody>
      </p:sp>
      <p:sp>
        <p:nvSpPr>
          <p:cNvPr id="5" name="多种模型统一接入，按任务选择">
            <a:extLst xmlns:a="http://schemas.openxmlformats.org/drawingml/2006/main">
              <a:ext uri="{FF2B5EF4-FFF2-40B4-BE49-F238E27FC236}">
                <a16:creationId xmlns:a16="http://schemas.microsoft.com/office/drawing/2014/main" id="{93A33E80-E809-45D5-8890-17A6B75BA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4143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多种模型统一接入，按任务选择</a:t>
            </a:r>
          </a:p>
        </p:txBody>
      </p:sp>
      <p:sp>
        <p:nvSpPr>
          <p:cNvPr id="6" name="Agent 任务执行">
            <a:extLst xmlns:a="http://schemas.openxmlformats.org/drawingml/2006/main">
              <a:ext uri="{FF2B5EF4-FFF2-40B4-BE49-F238E27FC236}">
                <a16:creationId xmlns:a16="http://schemas.microsoft.com/office/drawing/2014/main" id="{AFCDB8FB-84E1-42DE-9BCD-32264345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333750"/>
            <a:ext cx="4143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Agent 任务执行</a:t>
            </a:r>
          </a:p>
        </p:txBody>
      </p:sp>
      <p:sp>
        <p:nvSpPr>
          <p:cNvPr id="7" name="围绕目标规划步骤并调用工具">
            <a:extLst xmlns:a="http://schemas.openxmlformats.org/drawingml/2006/main">
              <a:ext uri="{FF2B5EF4-FFF2-40B4-BE49-F238E27FC236}">
                <a16:creationId xmlns:a16="http://schemas.microsoft.com/office/drawing/2014/main" id="{A58E18D1-B8BD-4067-88EB-2E68F985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857625"/>
            <a:ext cx="4143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围绕目标规划步骤并调用工具</a:t>
            </a:r>
          </a:p>
        </p:txBody>
      </p:sp>
      <p:sp>
        <p:nvSpPr>
          <p:cNvPr id="8" name="文件与工具协同">
            <a:extLst xmlns:a="http://schemas.openxmlformats.org/drawingml/2006/main">
              <a:ext uri="{FF2B5EF4-FFF2-40B4-BE49-F238E27FC236}">
                <a16:creationId xmlns:a16="http://schemas.microsoft.com/office/drawing/2014/main" id="{6C97FAE6-4C49-4117-9064-D16BBFA1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333750"/>
            <a:ext cx="4143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文件与工具协同</a:t>
            </a:r>
          </a:p>
        </p:txBody>
      </p:sp>
      <p:sp>
        <p:nvSpPr>
          <p:cNvPr id="9" name="结合业务材料与工具处理复杂工作">
            <a:extLst xmlns:a="http://schemas.openxmlformats.org/drawingml/2006/main">
              <a:ext uri="{FF2B5EF4-FFF2-40B4-BE49-F238E27FC236}">
                <a16:creationId xmlns:a16="http://schemas.microsoft.com/office/drawing/2014/main" id="{61C62DDB-A0D6-4366-962B-2B465086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857625"/>
            <a:ext cx="4143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结合业务材料与工具处理复杂工作</a:t>
            </a:r>
          </a:p>
        </p:txBody>
      </p:sp>
      <p:sp>
        <p:nvSpPr>
          <p:cNvPr id="10" name="专家与 Skills">
            <a:extLst xmlns:a="http://schemas.openxmlformats.org/drawingml/2006/main">
              <a:ext uri="{FF2B5EF4-FFF2-40B4-BE49-F238E27FC236}">
                <a16:creationId xmlns:a16="http://schemas.microsoft.com/office/drawing/2014/main" id="{EECE2EE5-E313-4BBE-8EF1-621CDCA0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4143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专家与 Skills</a:t>
            </a:r>
          </a:p>
        </p:txBody>
      </p:sp>
      <p:sp>
        <p:nvSpPr>
          <p:cNvPr id="11" name="复用专业角色、方法与任务流程">
            <a:extLst xmlns:a="http://schemas.openxmlformats.org/drawingml/2006/main">
              <a:ext uri="{FF2B5EF4-FFF2-40B4-BE49-F238E27FC236}">
                <a16:creationId xmlns:a16="http://schemas.microsoft.com/office/drawing/2014/main" id="{0398132B-B22B-42BB-B2A6-7C67AF0B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4143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复用专业角色、方法与任务流程</a:t>
            </a:r>
          </a:p>
        </p:txBody>
      </p:sp>
      <p:sp>
        <p:nvSpPr>
          <p:cNvPr id="12" name="AI 应用开发">
            <a:extLst xmlns:a="http://schemas.openxmlformats.org/drawingml/2006/main">
              <a:ext uri="{FF2B5EF4-FFF2-40B4-BE49-F238E27FC236}">
                <a16:creationId xmlns:a16="http://schemas.microsoft.com/office/drawing/2014/main" id="{CC9DFF08-C9DA-4F3C-AC83-F46D4FC4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000625"/>
            <a:ext cx="4143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AI 应用开发</a:t>
            </a:r>
          </a:p>
        </p:txBody>
      </p:sp>
      <p:sp>
        <p:nvSpPr>
          <p:cNvPr id="13" name="协助编写代码与构建交互应用">
            <a:extLst xmlns:a="http://schemas.openxmlformats.org/drawingml/2006/main">
              <a:ext uri="{FF2B5EF4-FFF2-40B4-BE49-F238E27FC236}">
                <a16:creationId xmlns:a16="http://schemas.microsoft.com/office/drawing/2014/main" id="{CBED3B36-AB97-4D30-A64F-FAACE613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524500"/>
            <a:ext cx="4143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协助编写代码与构建交互应用</a:t>
            </a:r>
          </a:p>
        </p:txBody>
      </p:sp>
      <p:sp>
        <p:nvSpPr>
          <p:cNvPr id="14" name="成果交付与迭代">
            <a:extLst xmlns:a="http://schemas.openxmlformats.org/drawingml/2006/main">
              <a:ext uri="{FF2B5EF4-FFF2-40B4-BE49-F238E27FC236}">
                <a16:creationId xmlns:a16="http://schemas.microsoft.com/office/drawing/2014/main" id="{D9D6E85F-78CB-4E43-914C-0F1409F8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000625"/>
            <a:ext cx="4143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成果交付与迭代</a:t>
            </a:r>
          </a:p>
        </p:txBody>
      </p:sp>
      <p:sp>
        <p:nvSpPr>
          <p:cNvPr id="15" name="预览修改并交付文件、网页与代码">
            <a:extLst xmlns:a="http://schemas.openxmlformats.org/drawingml/2006/main">
              <a:ext uri="{FF2B5EF4-FFF2-40B4-BE49-F238E27FC236}">
                <a16:creationId xmlns:a16="http://schemas.microsoft.com/office/drawing/2014/main" id="{3E4DB531-462F-4794-AE0B-8C3A28C1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524500"/>
            <a:ext cx="4143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94AABA"/>
                </a:solidFill>
                <a:latin typeface="Arial Unicode MS"/>
                <a:ea typeface="Arial Unicode MS"/>
                <a:cs typeface="Arial Unicode MS"/>
              </a:rPr>
              <a:t>预览修改并交付文件、网页与代码</a:t>
            </a:r>
          </a:p>
        </p:txBody>
      </p:sp>
      <p:sp>
        <p:nvSpPr>
          <p:cNvPr id="16" name="业务系统、自动化工具、交互应用，以及文档、表格与演示材料">
            <a:extLst xmlns:a="http://schemas.openxmlformats.org/drawingml/2006/main">
              <a:ext uri="{FF2B5EF4-FFF2-40B4-BE49-F238E27FC236}">
                <a16:creationId xmlns:a16="http://schemas.microsoft.com/office/drawing/2014/main" id="{98FB7127-80C8-4B87-89E8-8EB01DCB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96100"/>
            <a:ext cx="1371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2F6FA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175" b="0">
                <a:solidFill>
                  <a:srgbClr val="F2F6F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F2F6FA"/>
                </a:solidFill>
                <a:latin typeface="Arial Unicode MS"/>
                <a:ea typeface="Arial Unicode MS"/>
                <a:cs typeface="Arial Unicode MS"/>
              </a:rPr>
              <a:t>业务系统、自动化工具、交互应用，以及文档、表格与演示材料</a:t>
            </a:r>
          </a:p>
        </p:txBody>
      </p:sp>
      <p:sp>
        <p:nvSpPr>
          <p:cNvPr id="17" name="以工作台承接模型能力，以专家和技能积累方法，以应用成果拓展业务场景">
            <a:extLst xmlns:a="http://schemas.openxmlformats.org/drawingml/2006/main">
              <a:ext uri="{FF2B5EF4-FFF2-40B4-BE49-F238E27FC236}">
                <a16:creationId xmlns:a16="http://schemas.microsoft.com/office/drawing/2014/main" id="{D3335C2F-BBC8-406A-9E7E-D0551072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58100"/>
            <a:ext cx="1371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2025" b="0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41DDED"/>
                </a:solidFill>
                <a:latin typeface="Arial Unicode MS"/>
                <a:ea typeface="Arial Unicode MS"/>
                <a:cs typeface="Arial Unicode MS"/>
              </a:rPr>
              <a:t>以工作台承接模型能力，以专家和技能积累方法，以应用成果拓展业务场景</a:t>
            </a:r>
          </a:p>
        </p:txBody>
      </p:sp>
    </p:spTree>
    <p:extLst>
      <p:ext uri="{BB962C8B-B14F-4D97-AF65-F5344CB8AC3E}">
        <p14:creationId xmlns:p14="http://schemas.microsoft.com/office/powerpoint/2010/main" val="21255398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2026-10-16T12:33:57.3160000Z</dcterms:created>
  <dcterms:modified xsi:type="dcterms:W3CDTF">2026-10-16T12:33:57.3160000Z</dcterms:modified>
</coreProperties>
</file>